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3" r:id="rId2"/>
    <p:sldId id="421" r:id="rId3"/>
    <p:sldId id="382" r:id="rId4"/>
    <p:sldId id="455" r:id="rId5"/>
    <p:sldId id="451" r:id="rId6"/>
    <p:sldId id="458" r:id="rId7"/>
    <p:sldId id="452" r:id="rId8"/>
    <p:sldId id="459" r:id="rId9"/>
    <p:sldId id="457" r:id="rId10"/>
    <p:sldId id="460" r:id="rId11"/>
    <p:sldId id="461" r:id="rId12"/>
    <p:sldId id="463" r:id="rId13"/>
    <p:sldId id="465" r:id="rId14"/>
    <p:sldId id="456" r:id="rId15"/>
    <p:sldId id="464" r:id="rId16"/>
    <p:sldId id="428" r:id="rId17"/>
    <p:sldId id="426" r:id="rId18"/>
    <p:sldId id="429" r:id="rId19"/>
    <p:sldId id="466" r:id="rId20"/>
    <p:sldId id="430" r:id="rId21"/>
    <p:sldId id="431" r:id="rId22"/>
    <p:sldId id="371" r:id="rId23"/>
    <p:sldId id="34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5" autoAdjust="0"/>
    <p:restoredTop sz="94660"/>
  </p:normalViewPr>
  <p:slideViewPr>
    <p:cSldViewPr snapToGrid="0">
      <p:cViewPr>
        <p:scale>
          <a:sx n="160" d="100"/>
          <a:sy n="160" d="100"/>
        </p:scale>
        <p:origin x="29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6803F-9F20-4F4F-B023-6D8199F7019B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5FCB-232B-4370-A91D-9D905A254D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1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5FCB-232B-4370-A91D-9D905A254D9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191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5FCB-232B-4370-A91D-9D905A254D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441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F4257-38A4-4ABA-BA46-20A9AA03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724BC9-4D87-A118-3B3B-5A4084371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F36AB1-79CF-BE40-0AEB-B259D9C9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4657-B7A4-4DD0-9E1B-2E9DDCDDF738}" type="datetime1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E14621-9DAC-7AEC-23C8-D67A2710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68AF23-E7A7-CEDA-9712-74C691D9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928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F1B2E-1A60-A987-6D44-B4C4A73A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6BBFAB-24EE-E8E5-CEC6-9644876A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D0430E-768E-259A-8A0A-B0C2F7E27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7292-ED16-44CE-87CE-D8B40150D3FB}" type="datetime1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217C5D-2807-45B1-0067-DCF7E676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1F26D0-50C4-763C-7028-B8813B5D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8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366ACD-D90F-1071-43CD-FD154B49C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1EBB6C-73B7-0FCF-69F2-DC729ED5E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C8DB5B-AE03-289B-D69B-52444D0F0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32AD8-1F1D-4E02-A83E-50165BBE4811}" type="datetime1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195124-813E-1889-D10A-16A622C89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077779-882D-0D68-6F04-C23D6CC7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122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B79C8-2E02-F2EB-91A6-4866FBE3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FDCEF2-8A4E-7B55-A947-706D08555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F4F2DA-3E53-FD1D-8F33-F58B285F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02A6-BAF3-4ADE-9A0D-4A460AF15B78}" type="datetime1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7B80B8-D283-1FE2-60BD-C1D269AAD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A27695-76C3-E4EE-19FB-2B0C580F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255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006ED-9D1D-8A62-6038-B5F6C218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2E5957-C7AA-CD09-7A4D-DF41111AA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925CF8-41BA-2556-7E4A-87540B92D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FAB8-1441-4106-9488-BDE90AFF1575}" type="datetime1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E54566-A11A-675A-7832-EBC6BBCB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6A63D8-CB32-DF5C-7715-8B6ADCD8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3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DA249-9FC1-B08E-56A0-FCAC8880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5AADD-2B72-0F63-5DA5-C91326F12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361996-415F-A100-5977-E348E02DA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FB9C0D-E88C-91AE-DB99-4DC8FF50E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01F3-3755-457A-B3DE-BEED780B2B62}" type="datetime1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37F7E4-C608-3B72-D56A-D85DB5829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517688-B775-20AD-4EBA-F3ADC3F6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87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5C03E-D13E-A561-09D8-F0BE996A1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4AC060-B69C-94E2-C687-C903CEB27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99FE2E-06F9-8B22-EB75-14EBC515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44AA0C-9B9B-8EF2-3B96-16F783EF7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BA3DE87-0174-5EF4-E959-F49AE707C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29D992-337D-664F-B609-7430D10F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B3CC-F60F-4600-9D48-D2659AF52807}" type="datetime1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B8ABCF5-2DC6-56A9-4935-D1CB306F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190C87-0074-34E5-4206-58DBD9B3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37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6CD4C-D710-FDF5-6749-51DD235B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7FD993-B913-12D4-08D5-3A6BFF07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72D5-E3F3-458F-AAAA-81A611845DED}" type="datetime1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566FA6-4BBB-9DB9-19DF-B7C24FAFD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8D5935-2F9C-6B6B-4DAF-F2856919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4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094118-E358-51C6-581F-05ACE248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80792-4AD3-43C4-A59E-672FA9EE9A1B}" type="datetime1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931835-F5F6-0F49-1066-A83D1990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53859C-5683-B947-6B12-EC611A10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7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75020-A93F-2ED0-4094-0B82149E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BBFB7E-B69D-1E8D-7FA3-1A3574BBD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424AB7-E5BF-7BE0-9115-D7DB1230B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8D1BA5-87CF-BBFB-311F-58EF4E5C7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39D09-C7BC-405E-B50D-8A906AA76168}" type="datetime1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BEF521-900F-219E-21FE-ECE789BE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FE1A6B-0CBD-DF0A-99A6-9A52F9BF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67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9BDAA-B14E-1109-00D0-156AC666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0296F6-9017-63B8-0D4B-4825FF79A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E16FF2-D438-831B-ADAC-983D3624B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2B55B-D6A0-DC0E-DD58-F3F4F63B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F98D-8DE9-4FF8-82AA-D39383DECFC0}" type="datetime1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A21885-A48E-5FA6-800C-F7DFDFF8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0421F5-062F-CDD8-D911-916FFF61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28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1A414D-A2DB-8F87-9D51-8B7D2918F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08C40E-A18D-B8FE-A1E2-EBE8960F4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2D8F6E-C4BF-8A44-FDAC-1EE4012A5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C0AE7-2DFC-4674-A7B7-0F3D4E1E385D}" type="datetime1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7E3DB-59EB-6D85-4BD7-CB5C5DBB6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E67A10-2BEB-337F-086E-FDD4F90F4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93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AE3929-3190-0BCD-930D-49612E898AB1}"/>
              </a:ext>
            </a:extLst>
          </p:cNvPr>
          <p:cNvSpPr txBox="1"/>
          <p:nvPr/>
        </p:nvSpPr>
        <p:spPr>
          <a:xfrm>
            <a:off x="1363483" y="2478609"/>
            <a:ext cx="9465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In-distribution Generalization Performance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CFDE30-9867-1D57-6AEA-31F908BE7177}"/>
              </a:ext>
            </a:extLst>
          </p:cNvPr>
          <p:cNvSpPr txBox="1"/>
          <p:nvPr/>
        </p:nvSpPr>
        <p:spPr>
          <a:xfrm>
            <a:off x="10052264" y="5836205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2024.10.31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EF0686-A003-48F1-478A-5417C3475AE9}"/>
              </a:ext>
            </a:extLst>
          </p:cNvPr>
          <p:cNvSpPr txBox="1"/>
          <p:nvPr/>
        </p:nvSpPr>
        <p:spPr>
          <a:xfrm>
            <a:off x="5255863" y="4379391"/>
            <a:ext cx="1680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Jintong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99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46977-AA9E-744E-357C-50A5433DF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D8D2E8-1D03-5CD1-910A-DF2D8FF45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4E99FD-9CB7-72A5-33F0-D4055DAC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50" y="737174"/>
            <a:ext cx="5531259" cy="527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37AA94-8E3B-C47A-F8DC-F79BD360C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92" y="58298"/>
            <a:ext cx="5097015" cy="662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66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29BB55-22AE-3408-23A8-C749355D8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FC2601-A070-D8F7-A779-B35361E23D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412"/>
          <a:stretch/>
        </p:blipFill>
        <p:spPr>
          <a:xfrm>
            <a:off x="438195" y="459588"/>
            <a:ext cx="5531259" cy="25081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85387B-966E-8F9F-FB90-0FE78FB9F9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0294"/>
          <a:stretch/>
        </p:blipFill>
        <p:spPr>
          <a:xfrm>
            <a:off x="6464929" y="275272"/>
            <a:ext cx="5097015" cy="26318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420834-02B5-3E5F-B19B-A8192B9D62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6838"/>
          <a:stretch/>
        </p:blipFill>
        <p:spPr>
          <a:xfrm>
            <a:off x="495199" y="3322865"/>
            <a:ext cx="5600801" cy="13144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F8B29D-B2EA-733F-996D-76467C7A6B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439"/>
          <a:stretch/>
        </p:blipFill>
        <p:spPr>
          <a:xfrm>
            <a:off x="6464929" y="3184071"/>
            <a:ext cx="5088341" cy="18860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DF3204-67EF-8D8B-53DE-A246FA133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940" y="5321178"/>
            <a:ext cx="4440692" cy="8119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10735A6-44FC-AC4A-0F87-745D22140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8109" y="5203484"/>
            <a:ext cx="5708331" cy="8443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967A6A6-3ECE-B335-AB8A-DA5F8E4156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3549" y="6356350"/>
            <a:ext cx="1504950" cy="29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7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0BAF7-EF46-AFC6-BC13-E1EB8D384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45F8BB-F944-7EEE-A979-31056D73B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76DBB3-8C98-8020-897E-BB32ED5DC46A}"/>
              </a:ext>
            </a:extLst>
          </p:cNvPr>
          <p:cNvSpPr txBox="1"/>
          <p:nvPr/>
        </p:nvSpPr>
        <p:spPr>
          <a:xfrm>
            <a:off x="549728" y="495905"/>
            <a:ext cx="80608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 learns easy and difficult features more evenly than GD.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609DC3-6B61-1964-96EB-33B7E64E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690" y="5155835"/>
            <a:ext cx="3428999" cy="5159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831064C-2C48-D978-A1A4-812A8822E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690" y="5841995"/>
            <a:ext cx="3479685" cy="5143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B3BE815-0F82-E636-C043-57E15157A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81" y="1344356"/>
            <a:ext cx="6400495" cy="36412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FD0910-08F1-36D7-98EA-9681FDCF9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839" y="1955324"/>
            <a:ext cx="4736112" cy="294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34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45381-E930-5503-16E3-CEDFDDE8C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761D7E-5607-F38C-87AE-CD13866A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1EF0FB-91F2-9ED9-C203-C7F40E1AAFE2}"/>
              </a:ext>
            </a:extLst>
          </p:cNvPr>
          <p:cNvSpPr txBox="1"/>
          <p:nvPr/>
        </p:nvSpPr>
        <p:spPr>
          <a:xfrm>
            <a:off x="541563" y="1233197"/>
            <a:ext cx="11108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gradient descent (GD) &lt; sharpness-aware-minimization (SAM)?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CB4DF3-3C3B-7860-8C73-5033B784C74B}"/>
              </a:ext>
            </a:extLst>
          </p:cNvPr>
          <p:cNvSpPr txBox="1"/>
          <p:nvPr/>
        </p:nvSpPr>
        <p:spPr>
          <a:xfrm>
            <a:off x="541563" y="2615370"/>
            <a:ext cx="1042307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early training, both GD and SAM learn easy features faster than difficult features.</a:t>
            </a:r>
          </a:p>
          <a:p>
            <a:pPr marL="457200" indent="-457200">
              <a:buAutoNum type="arabicPeriod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 learns easy and difficult features more evenly than GD.</a:t>
            </a:r>
          </a:p>
        </p:txBody>
      </p:sp>
    </p:spTree>
    <p:extLst>
      <p:ext uri="{BB962C8B-B14F-4D97-AF65-F5344CB8AC3E}">
        <p14:creationId xmlns:p14="http://schemas.microsoft.com/office/powerpoint/2010/main" val="3317094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B075B-9D6C-2BE7-C29B-3EC46D7D1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E7E287-A0FB-5727-E4E1-AD59E406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748320-97B2-0A0E-F6A6-945F685A158B}"/>
              </a:ext>
            </a:extLst>
          </p:cNvPr>
          <p:cNvSpPr txBox="1"/>
          <p:nvPr/>
        </p:nvSpPr>
        <p:spPr>
          <a:xfrm>
            <a:off x="541563" y="355537"/>
            <a:ext cx="7618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importance of SAM is the strength of difficult feature.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7B5699-5C32-628E-BAAA-20229DE38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88" y="1259356"/>
            <a:ext cx="5312183" cy="49599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B829A71-DF22-5444-C809-5DD352FA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r="4747"/>
          <a:stretch/>
        </p:blipFill>
        <p:spPr>
          <a:xfrm>
            <a:off x="7873093" y="355537"/>
            <a:ext cx="409575" cy="43564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2033099-A977-1D47-B832-949BCA116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031" y="1322775"/>
            <a:ext cx="5041448" cy="483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15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DC36A6-306B-3A1B-FB1D-DB05EC55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C134B3-E058-2BDF-85BA-76684248C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30" y="1528795"/>
            <a:ext cx="11695339" cy="40137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00CBDA-D594-2045-D30F-9E91AF2AC87F}"/>
              </a:ext>
            </a:extLst>
          </p:cNvPr>
          <p:cNvSpPr txBox="1"/>
          <p:nvPr/>
        </p:nvSpPr>
        <p:spPr>
          <a:xfrm>
            <a:off x="537481" y="575973"/>
            <a:ext cx="7618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importance of SAM is the strength of difficult feature.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C259DB-82F4-3367-6B94-C88CF5E9D1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r="4747"/>
          <a:stretch/>
        </p:blipFill>
        <p:spPr>
          <a:xfrm>
            <a:off x="7869011" y="575973"/>
            <a:ext cx="409575" cy="43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18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AE4A28-8D21-F8AB-4FF8-A2C8E769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1527E3-BCD6-49BA-11D9-14F059566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78" y="183581"/>
            <a:ext cx="1787978" cy="6146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5223A9-575D-15C8-6ABC-9E609E9B0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78" y="864493"/>
            <a:ext cx="11054443" cy="26032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62910F8-95BE-6AB4-1503-257472996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8" y="3841348"/>
            <a:ext cx="4996391" cy="26032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A359A15-ABB4-B5CE-BE03-65FE59040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45" y="3585447"/>
            <a:ext cx="4869997" cy="148234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4E22FFB-8ED2-D62E-605C-7E22F5EDB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345" y="5185494"/>
            <a:ext cx="4869997" cy="72930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DB6795D-1DB0-EC03-D359-11E072488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9345" y="6032500"/>
            <a:ext cx="4903064" cy="5306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7CB2530-1F76-83EF-6E73-094F6DF5920F}"/>
              </a:ext>
            </a:extLst>
          </p:cNvPr>
          <p:cNvSpPr txBox="1"/>
          <p:nvPr/>
        </p:nvSpPr>
        <p:spPr>
          <a:xfrm>
            <a:off x="5064578" y="216026"/>
            <a:ext cx="6679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ample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arly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niform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earning (USEFUL)</a:t>
            </a:r>
          </a:p>
        </p:txBody>
      </p:sp>
    </p:spTree>
    <p:extLst>
      <p:ext uri="{BB962C8B-B14F-4D97-AF65-F5344CB8AC3E}">
        <p14:creationId xmlns:p14="http://schemas.microsoft.com/office/powerpoint/2010/main" val="314136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8B1F77-0D31-E1A3-BC19-7CE0C8A1E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F992EA-107D-2032-A616-8487B5B36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1413"/>
            <a:ext cx="12192000" cy="9258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0E91FF-C060-3AAB-45CC-6AD6EF7B4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159" y="586001"/>
            <a:ext cx="8233682" cy="387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53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3199B3-4DC8-7C1E-4446-F33E3A14C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DDD53E-ADB1-2F0D-0B7F-472FC53E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00" y="89431"/>
            <a:ext cx="11289399" cy="663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70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C60169-0641-06A9-AB6C-8DE94E0D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E6FA9A-9BE6-C977-03D6-0968D71FB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04" y="1186733"/>
            <a:ext cx="5270933" cy="3657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4508CC-05F7-396F-88F7-BE2B7B80D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237" y="170953"/>
            <a:ext cx="6408712" cy="21591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92DC96-2E12-250A-0E07-5EA78091D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743" y="2678222"/>
            <a:ext cx="4979489" cy="38606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DADC71A-35D7-E1AA-CC3E-4E17A36AD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688" y="5256162"/>
            <a:ext cx="3697067" cy="83020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EEEBEBB-305D-4F21-C20B-73BDF5B504BC}"/>
              </a:ext>
            </a:extLst>
          </p:cNvPr>
          <p:cNvSpPr txBox="1"/>
          <p:nvPr/>
        </p:nvSpPr>
        <p:spPr>
          <a:xfrm>
            <a:off x="2088874" y="6246215"/>
            <a:ext cx="12148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2021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52599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8E1A4F-D264-248A-02DE-300BA0A5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AB5B19-DD7C-6AB7-9A6C-F72E53B67654}"/>
              </a:ext>
            </a:extLst>
          </p:cNvPr>
          <p:cNvSpPr txBox="1"/>
          <p:nvPr/>
        </p:nvSpPr>
        <p:spPr>
          <a:xfrm>
            <a:off x="5100050" y="5475815"/>
            <a:ext cx="19918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2024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6FA846-9503-4E33-72BC-623B8DA58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325"/>
            <a:ext cx="12192000" cy="26168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AD5F5E-6D0F-A50F-CA70-AE9D9E1E2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966" y="4243726"/>
            <a:ext cx="6066064" cy="85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0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EDF7E2-54E4-2D88-C87B-5C1A0FDE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31BCCA-285B-A93E-4B4B-E83870363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343"/>
            <a:ext cx="12192000" cy="435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49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A8A5BD-A135-C0DC-9920-EB75FD707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436B13-40A4-3C24-BC52-B70D1740BE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446"/>
          <a:stretch/>
        </p:blipFill>
        <p:spPr>
          <a:xfrm>
            <a:off x="285220" y="454896"/>
            <a:ext cx="5560789" cy="22586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D1F050-E697-F2B3-64B9-72479212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856" b="-410"/>
          <a:stretch/>
        </p:blipFill>
        <p:spPr>
          <a:xfrm>
            <a:off x="6196313" y="454896"/>
            <a:ext cx="5560788" cy="22586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E0FE4D-D1FD-E035-2768-704FA3AEE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39" y="3039798"/>
            <a:ext cx="10213521" cy="35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22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071C0-9263-8DBB-5F05-5AEAFDB6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6358A2F-E28A-75EF-971C-5B323FC13928}"/>
              </a:ext>
            </a:extLst>
          </p:cNvPr>
          <p:cNvSpPr txBox="1"/>
          <p:nvPr/>
        </p:nvSpPr>
        <p:spPr>
          <a:xfrm>
            <a:off x="978829" y="109376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5819CC-BEF2-CDB7-954C-5816034100A5}"/>
              </a:ext>
            </a:extLst>
          </p:cNvPr>
          <p:cNvSpPr txBox="1"/>
          <p:nvPr/>
        </p:nvSpPr>
        <p:spPr>
          <a:xfrm>
            <a:off x="978829" y="2490654"/>
            <a:ext cx="103849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Sharpness-aware Minimization for Efficiently Improving Generalization. ICLR 2021.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Adahessian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adaptive second order optimizer for machine learning. AAAI 2021.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TrivialAugment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Tuning-free Yet State-of-the-Art Data Augmentation. CVPR 2021.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A Sharpness-aware minimization enhances feature quality via balanced learning.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2024.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14924F-D524-9B1F-B4F5-06A52497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346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A87D13-7C97-2F1E-A5BB-F65FDA0EE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F1DCFE-E398-B3C2-B542-E554A2AD56E3}"/>
              </a:ext>
            </a:extLst>
          </p:cNvPr>
          <p:cNvSpPr txBox="1"/>
          <p:nvPr/>
        </p:nvSpPr>
        <p:spPr>
          <a:xfrm>
            <a:off x="5120870" y="2844225"/>
            <a:ext cx="1950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THANKS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20112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11AD0-2B2E-7997-3F71-CC31018A3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9DB510-11A6-DE4C-416D-858DA240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004E40-CCD9-AEA8-42DA-2E3A17F2E40E}"/>
              </a:ext>
            </a:extLst>
          </p:cNvPr>
          <p:cNvSpPr txBox="1"/>
          <p:nvPr/>
        </p:nvSpPr>
        <p:spPr>
          <a:xfrm>
            <a:off x="458985" y="1090867"/>
            <a:ext cx="1160374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 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modify the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 distribution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encourage the underlying optimization method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solutions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superior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on in-distribution data?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D286BB-FFE1-8225-EFE8-7CF16CD15767}"/>
              </a:ext>
            </a:extLst>
          </p:cNvPr>
          <p:cNvSpPr txBox="1"/>
          <p:nvPr/>
        </p:nvSpPr>
        <p:spPr>
          <a:xfrm>
            <a:off x="458985" y="3036935"/>
            <a:ext cx="104729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optimized solutions: </a:t>
            </a:r>
          </a:p>
          <a:p>
            <a:pPr marL="457200" indent="-457200">
              <a:buAutoNum type="arabicPeriod"/>
            </a:pP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Gradient-based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designing more effective optimization methods (SGD, ADAM, SAM,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AdaHessian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457200" indent="-457200">
              <a:buAutoNum type="arabicPeriod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Model-based structures. (SMBO, Neural Architecture Search (NAS), ENAS)</a:t>
            </a:r>
          </a:p>
          <a:p>
            <a:pPr marL="457200" indent="-457200">
              <a:buAutoNum type="arabicPeriod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Higher-capacity-based analytics. (Effective model complexity, double-descent)</a:t>
            </a:r>
          </a:p>
        </p:txBody>
      </p:sp>
    </p:spTree>
    <p:extLst>
      <p:ext uri="{BB962C8B-B14F-4D97-AF65-F5344CB8AC3E}">
        <p14:creationId xmlns:p14="http://schemas.microsoft.com/office/powerpoint/2010/main" val="3258279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314D27-18B4-5329-69E3-A29848ED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E31D9C-250B-830E-0BAC-8F75D7693C02}"/>
              </a:ext>
            </a:extLst>
          </p:cNvPr>
          <p:cNvSpPr txBox="1"/>
          <p:nvPr/>
        </p:nvSpPr>
        <p:spPr>
          <a:xfrm>
            <a:off x="557892" y="424931"/>
            <a:ext cx="10219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 (GD) &amp; Sharpness-aware-minimization (SAM)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C0B25D-62B2-4AE4-DAE6-C6945367E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99" y="1796141"/>
            <a:ext cx="5600801" cy="39637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D0DDAC-E27A-F612-B1D9-6D1DFD556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610" y="1100509"/>
            <a:ext cx="5528661" cy="26084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79E17FA-B45D-ECBB-1C4E-35804DF12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337" y="3819877"/>
            <a:ext cx="3391144" cy="28689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0D7710E-4FCC-2AC9-D9BD-4C158166F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104" y="206950"/>
            <a:ext cx="1590753" cy="57693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C8E917-BF34-C6AF-A510-8BCD9B4550B8}"/>
              </a:ext>
            </a:extLst>
          </p:cNvPr>
          <p:cNvSpPr txBox="1"/>
          <p:nvPr/>
        </p:nvSpPr>
        <p:spPr>
          <a:xfrm>
            <a:off x="10513282" y="775717"/>
            <a:ext cx="11208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ICLR 2021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52805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C2EAC9-7CCB-764F-EDFE-FBD44B19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D2773F-7750-74CF-7C47-299786001766}"/>
              </a:ext>
            </a:extLst>
          </p:cNvPr>
          <p:cNvSpPr txBox="1"/>
          <p:nvPr/>
        </p:nvSpPr>
        <p:spPr>
          <a:xfrm>
            <a:off x="541563" y="347372"/>
            <a:ext cx="111088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gradient descent (GD) &lt; sharpness-aware-minimization (SAM) in-distribution generalization performance?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76784D-71CD-B733-F4A4-29998A5D2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3" y="1877756"/>
            <a:ext cx="3963761" cy="3211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4CB64D-B432-FD65-640D-BCD6995D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1" y="2700663"/>
            <a:ext cx="5626746" cy="31000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A71DAB-40AB-F62A-5576-3AA7AC3E2E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7440"/>
          <a:stretch/>
        </p:blipFill>
        <p:spPr>
          <a:xfrm>
            <a:off x="6491057" y="1242709"/>
            <a:ext cx="5376776" cy="24720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E2A6A5-E44B-7BD3-4B5E-3DF876DA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797"/>
          <a:stretch/>
        </p:blipFill>
        <p:spPr>
          <a:xfrm>
            <a:off x="6486750" y="4075912"/>
            <a:ext cx="5456317" cy="215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56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F7D467-EFCC-FAA5-8B33-A1134B760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7D2172-A902-9261-92A4-CE3427517415}"/>
              </a:ext>
            </a:extLst>
          </p:cNvPr>
          <p:cNvSpPr txBox="1"/>
          <p:nvPr/>
        </p:nvSpPr>
        <p:spPr>
          <a:xfrm>
            <a:off x="541563" y="1233197"/>
            <a:ext cx="11108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gradient descent (GD) &lt; sharpness-aware-minimization (SAM)?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2136A4-7CBF-DA2F-D1B3-3D33F5C290A6}"/>
              </a:ext>
            </a:extLst>
          </p:cNvPr>
          <p:cNvSpPr txBox="1"/>
          <p:nvPr/>
        </p:nvSpPr>
        <p:spPr>
          <a:xfrm>
            <a:off x="541563" y="2615370"/>
            <a:ext cx="1042307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early training, both GD and SAM learn easy features faster than difficult features.</a:t>
            </a:r>
          </a:p>
          <a:p>
            <a:pPr marL="457200" indent="-457200">
              <a:buAutoNum type="arabicPeriod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 learns easy and difficult features more evenly than GD.</a:t>
            </a:r>
          </a:p>
        </p:txBody>
      </p:sp>
    </p:spTree>
    <p:extLst>
      <p:ext uri="{BB962C8B-B14F-4D97-AF65-F5344CB8AC3E}">
        <p14:creationId xmlns:p14="http://schemas.microsoft.com/office/powerpoint/2010/main" val="518585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8AEB7F-A634-9D7E-487C-EC8C469B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E594CA-779E-B73C-8E6D-A3B91E4A4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98" y="473529"/>
            <a:ext cx="5111031" cy="48099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E0747C-BD31-6051-DFB5-C045B4208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400" y="310241"/>
            <a:ext cx="6285684" cy="22002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6000AE-E7BF-3845-7F08-B1491E6D0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08" y="5441640"/>
            <a:ext cx="5086109" cy="10234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FD9E9D-9625-9870-8594-390E41BB1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186" y="2788305"/>
            <a:ext cx="6428349" cy="12083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7749D32-897E-F57E-7897-405AB06BC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186" y="4206713"/>
            <a:ext cx="6354536" cy="97853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AD30305-DA64-7639-1BC4-361E229AA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1186" y="5515467"/>
            <a:ext cx="6550814" cy="8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72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16B253-ADBB-B174-98EF-3509FF358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574D82-7159-D9A9-74D8-2BDD69FCB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280" y="421142"/>
            <a:ext cx="6141441" cy="12849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D711E1-C872-E930-1692-E0DA24697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581" y="1761949"/>
            <a:ext cx="6210837" cy="464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28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F2FD16-9954-D6B4-12DE-8532F75E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537C02-77B9-F9AF-31C1-9B9D5D525291}"/>
              </a:ext>
            </a:extLst>
          </p:cNvPr>
          <p:cNvSpPr txBox="1"/>
          <p:nvPr/>
        </p:nvSpPr>
        <p:spPr>
          <a:xfrm>
            <a:off x="549728" y="592542"/>
            <a:ext cx="104230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early training, both GD and SAM learn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features faster than difficult features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D16CF5-2284-EDB8-7DE8-EA8D6698C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30" y="1373674"/>
            <a:ext cx="11695339" cy="40137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3891A0-0396-B359-96FC-9CB3EF9FC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68" y="5819039"/>
            <a:ext cx="3673929" cy="5528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71003D1-C0EE-E578-24DE-15B54C2F7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728" y="5803544"/>
            <a:ext cx="3949472" cy="58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90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8046</TotalTime>
  <Words>327</Words>
  <Application>Microsoft Office PowerPoint</Application>
  <PresentationFormat>宽屏</PresentationFormat>
  <Paragraphs>61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金彤 高</dc:creator>
  <cp:lastModifiedBy>Administrator</cp:lastModifiedBy>
  <cp:revision>714</cp:revision>
  <dcterms:created xsi:type="dcterms:W3CDTF">2023-12-05T14:21:15Z</dcterms:created>
  <dcterms:modified xsi:type="dcterms:W3CDTF">2024-10-30T08:54:28Z</dcterms:modified>
</cp:coreProperties>
</file>